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1" r:id="rId5"/>
    <p:sldId id="265" r:id="rId6"/>
    <p:sldId id="268" r:id="rId7"/>
    <p:sldId id="262" r:id="rId8"/>
    <p:sldId id="269" r:id="rId9"/>
    <p:sldId id="272" r:id="rId10"/>
    <p:sldId id="273" r:id="rId11"/>
    <p:sldId id="271" r:id="rId12"/>
    <p:sldId id="274" r:id="rId13"/>
    <p:sldId id="275" r:id="rId14"/>
    <p:sldId id="270" r:id="rId15"/>
    <p:sldId id="278" r:id="rId16"/>
    <p:sldId id="280" r:id="rId17"/>
    <p:sldId id="267" r:id="rId18"/>
    <p:sldId id="276" r:id="rId19"/>
    <p:sldId id="277" r:id="rId20"/>
    <p:sldId id="279" r:id="rId21"/>
    <p:sldId id="263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56"/>
  </p:normalViewPr>
  <p:slideViewPr>
    <p:cSldViewPr snapToGrid="0" snapToObjects="1">
      <p:cViewPr varScale="1">
        <p:scale>
          <a:sx n="139" d="100"/>
          <a:sy n="139" d="100"/>
        </p:scale>
        <p:origin x="192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31381-8FDE-6C4B-891A-D1AECCE40AA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589AC-A09D-4840-8C2A-538FD613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13h00’  13h50’ 10’</a:t>
            </a:r>
          </a:p>
          <a:p>
            <a:r>
              <a:rPr lang="en-US" dirty="0"/>
              <a:t>8 14h00’  14h50’ 10’</a:t>
            </a:r>
          </a:p>
          <a:p>
            <a:r>
              <a:rPr lang="en-US" dirty="0"/>
              <a:t>9 15h00’  15h50’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5C7AD-45A0-CE4A-A5EF-5B59D7E64D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4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2552-9386-E348-890D-BF2F96546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570D3-1675-C242-9F81-DF1AE10C4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EE945-1485-4045-8B2F-E5567644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A60E2-019C-9749-B6DA-29E47A1C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8F1D7-671E-8542-B3F2-22A90D9C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2559-B728-2C4B-B149-1E88CFF5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BBCB5-8D37-3E4A-A5B2-5EB56C289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DFB44-9B5C-4643-8719-3EAF5D9D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8E170-B829-8A43-94B3-6CC77602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033DF-C44B-1F47-B304-CCBFF74B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FB712-7E80-6D4B-AB38-E68F3F479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F1F07-642D-0C40-9AF1-7F5239D71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48FAE-4EBC-8248-9F28-6DDDFD69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EEAA1-F54C-3D44-B0A8-6995CDFF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40798-CACD-F541-B05D-9962F8AE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46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22A5-F7EC-8546-883F-60B91E6A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B7B9-0733-954A-9496-EB1FCC93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8BB2A-C94A-C346-A292-303A12D4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D166B-7961-A84B-90AF-6BC884C5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9770-AC46-6447-BD64-ACF2F4BB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5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62AB-A082-A641-80AB-16D147C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0EBEC-57CF-FF4B-8E39-A0E7B2817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EDBB-67E2-AD4E-B325-5EC8E09C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ACA28-0B16-3D47-80EB-3564DD8C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1B3D7-3CED-F542-8615-6567F254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0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C090-56C2-9747-88C7-40BC9D89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9A6C9-D9E4-4048-9DAF-983777087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3B5C5-AF95-8D44-A082-58A0DC140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5A9A0-815F-384D-8309-D2390F2D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56E59-41DD-EF4E-BB74-2555E56B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11FDD-CC56-0D4A-B0D5-E9F1A9F9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FE76-E423-2849-AED0-8163F460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DCF25-F770-7848-9520-22822F9B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DADBF-C06B-B542-98A6-496918F8A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B3921-3562-8C4C-BAE8-BAE1C9DE4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41AC7-28E6-BD4A-8D96-A601EFC35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5D97C-4465-064F-946F-939E6177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48A1D-973C-F040-9F68-4174FD37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0C52F-59C7-4249-88DD-2D0D8768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9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118D-C265-4340-ADE2-3104535C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7FFAD-9D0D-D54F-98C4-BB17741F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30AEE-32DA-A74A-BA47-5DFAD417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12358-A407-7D41-8E84-F95E9052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4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5A020-36A6-7E4E-8E53-44233F3E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87A97-0EDA-974B-AAFC-DDC878B9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1F831-C36B-6E48-9749-0C3F9F4E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3A06-7406-B347-81DE-CE31D7B5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B568-4F75-9644-B065-34DB346F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4B73F-B549-DE49-9316-69B0E3484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43199-7F84-FE44-918F-260E15D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F65D1-6D1F-2C4C-8E67-B2626120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C8E51-1132-6944-B8EF-7C7F1B82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0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6358-C82F-6142-9E1D-35EE8ECF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429DC-1CB4-5A49-8AE2-8E775CAAD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4E4BF-CD28-F04A-8B0F-1DF9F1895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4207E-D48F-2A41-942E-B7E55CF4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B1F7F-4A1A-3440-B2C1-66D962D7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6D4ED-90E3-1644-80E8-35FCD39B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90CFB-FAFA-2849-B3E9-DEBC3A71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F1CD5-98FE-4349-B4FB-9C12764E7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3719C-9E0B-6649-AE02-27C2AF910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20220-1917-2845-A899-4B2D487944F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84673-59FE-B440-A787-605CF95F0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D3FDD-7837-424C-9E7A-E98D9CE12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903EC-E551-034B-8D9F-30A81F84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gocdiep@vnu.edu.v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ourier.eng.hmc.edu/e161/lectures/HistogramEqualization.pdf" TargetMode="Externa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ALrnAWc3c6h3dMqU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D235-B925-8D41-999C-F236334ACD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br>
              <a:rPr lang="en-US" dirty="0"/>
            </a:br>
            <a:r>
              <a:rPr lang="en-US" dirty="0"/>
              <a:t>INT3404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9A23F-3D8E-AC4C-89F9-7C614FCB4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TS.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Diệp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ngocdiep@vnu.edu.vn</a:t>
            </a:r>
            <a:endParaRPr lang="en-US" dirty="0"/>
          </a:p>
          <a:p>
            <a:r>
              <a:rPr lang="en-US" dirty="0"/>
              <a:t>Slide &amp; code: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chupibk</a:t>
            </a:r>
            <a:r>
              <a:rPr lang="en-US" dirty="0"/>
              <a:t>/INT3404_1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75B3E-4A8C-D44C-BFB7-FA73685AB450}"/>
              </a:ext>
            </a:extLst>
          </p:cNvPr>
          <p:cNvSpPr txBox="1"/>
          <p:nvPr/>
        </p:nvSpPr>
        <p:spPr>
          <a:xfrm>
            <a:off x="9601200" y="106017"/>
            <a:ext cx="236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7-9 Monday </a:t>
            </a:r>
            <a:r>
              <a:rPr lang="en-US"/>
              <a:t>– 309-GD2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1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900B-3BC4-D044-8C59-93BE14F9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82B47-3039-6841-9E81-00E4833F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" y="1603270"/>
            <a:ext cx="8735568" cy="3709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54C3EF-F88C-4B4F-8CCF-84A5338BF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5312446"/>
            <a:ext cx="7165594" cy="1001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68731-A714-3A4B-978B-96935415AF8F}"/>
              </a:ext>
            </a:extLst>
          </p:cNvPr>
          <p:cNvSpPr txBox="1"/>
          <p:nvPr/>
        </p:nvSpPr>
        <p:spPr>
          <a:xfrm>
            <a:off x="685800" y="6419088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Source: Gonzalez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7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20FDD2-082C-634D-8849-774105FA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3021D8-E06A-5942-A335-A61E7B67D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vi-VN" dirty="0"/>
                  <a:t>1. Tính histogram p</a:t>
                </a:r>
                <a:r>
                  <a:rPr lang="vi-VN" baseline="-25000" dirty="0"/>
                  <a:t>r</a:t>
                </a:r>
                <a:r>
                  <a:rPr lang="vi-VN" dirty="0"/>
                  <a:t>(r)</a:t>
                </a:r>
              </a:p>
              <a:p>
                <a:pPr marL="0" indent="0">
                  <a:buNone/>
                </a:pPr>
                <a:r>
                  <a:rPr lang="vi-VN" dirty="0"/>
                  <a:t>2. Chuẩn hoá histogram</a:t>
                </a:r>
              </a:p>
              <a:p>
                <a:pPr marL="0" indent="0">
                  <a:buNone/>
                </a:pPr>
                <a:r>
                  <a:rPr lang="vi-VN" dirty="0"/>
                  <a:t>3. Tính hàm mật độ xác xuất</a:t>
                </a:r>
              </a:p>
              <a:p>
                <a:pPr marL="0" indent="0">
                  <a:buNone/>
                </a:pPr>
                <a:r>
                  <a:rPr lang="vi-VN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b="0" i="1" dirty="0">
                        <a:latin typeface="Cambria Math" panose="02040503050406030204" pitchFamily="18" charset="0"/>
                      </a:rPr>
                      <m:t>cdf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i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vi-V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i</m:t>
                        </m:r>
                      </m:sup>
                      <m:e>
                        <m:sSub>
                          <m:sSubPr>
                            <m:ctrlPr>
                              <a:rPr lang="vi-V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 ∈[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0, 255</m:t>
                        </m:r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4. Tính giá trị mức xám cho từng điểm ảnh</a:t>
                </a:r>
              </a:p>
              <a:p>
                <a:pPr marL="0" indent="0">
                  <a:buNone/>
                </a:pPr>
                <a:r>
                  <a:rPr lang="vi-VN" dirty="0"/>
                  <a:t>	O(x, y) = round( T(I(x,y)) 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3021D8-E06A-5942-A335-A61E7B67D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2E8A75-0F00-2B43-ACF3-426A128E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3196"/>
            <a:ext cx="1625600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5408F-35ED-5041-9366-E2E6703D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79" y="3368167"/>
            <a:ext cx="5845197" cy="9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3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9B231-3EBC-644E-AD29-B0DFE0D9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Histogram sau khi cân bằng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BD20B-A61C-B944-94D2-FC26BCF4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7591"/>
            <a:ext cx="10500360" cy="2848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CAFC42-77BF-5444-A91B-9CF303734E2E}"/>
              </a:ext>
            </a:extLst>
          </p:cNvPr>
          <p:cNvSpPr txBox="1"/>
          <p:nvPr/>
        </p:nvSpPr>
        <p:spPr>
          <a:xfrm>
            <a:off x="685800" y="6419088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Source: Gonzalez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25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6647-3270-FB42-9C1D-9C77B9A1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A4DF3-1A2E-DF4D-ADC6-1FD912E97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7" t="6666" r="3753" b="8800"/>
          <a:stretch/>
        </p:blipFill>
        <p:spPr>
          <a:xfrm>
            <a:off x="6025897" y="131277"/>
            <a:ext cx="5532120" cy="6580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3F0918-C21F-2E4F-86E0-0E8BC7CC89A6}"/>
              </a:ext>
            </a:extLst>
          </p:cNvPr>
          <p:cNvSpPr txBox="1"/>
          <p:nvPr/>
        </p:nvSpPr>
        <p:spPr>
          <a:xfrm>
            <a:off x="685800" y="6419088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Source: Gonzalez et al.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25A07-0398-1D4B-A05C-1718C8B06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4" t="7319" r="22958" b="62933"/>
          <a:stretch/>
        </p:blipFill>
        <p:spPr>
          <a:xfrm>
            <a:off x="118871" y="2138744"/>
            <a:ext cx="5692521" cy="28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6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A1DC-B9E2-6149-8E5B-1793AC05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5934C-1D5C-BF44-8F0F-7A4AC07E1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32" t="34933" r="39244" b="28934"/>
          <a:stretch/>
        </p:blipFill>
        <p:spPr>
          <a:xfrm>
            <a:off x="1627632" y="1690688"/>
            <a:ext cx="4690872" cy="4605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2E65E-39D6-454F-8977-86FCF1FFB9E0}"/>
              </a:ext>
            </a:extLst>
          </p:cNvPr>
          <p:cNvSpPr txBox="1"/>
          <p:nvPr/>
        </p:nvSpPr>
        <p:spPr>
          <a:xfrm>
            <a:off x="765189" y="6473952"/>
            <a:ext cx="5553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Ref: </a:t>
            </a:r>
            <a:r>
              <a:rPr lang="en-US" sz="1400" dirty="0">
                <a:hlinkClick r:id="rId3"/>
              </a:rPr>
              <a:t>http://fourier.eng.hmc.edu/e161/lectures/HistogramEqualization.pdf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3952B-88FB-2C40-822D-BECB87232B4C}"/>
              </a:ext>
            </a:extLst>
          </p:cNvPr>
          <p:cNvSpPr txBox="1"/>
          <p:nvPr/>
        </p:nvSpPr>
        <p:spPr>
          <a:xfrm>
            <a:off x="7324344" y="3483864"/>
            <a:ext cx="3140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vi-VN" dirty="0"/>
              <a:t>ới hàm mapping y = f(x) thì:</a:t>
            </a:r>
          </a:p>
          <a:p>
            <a:endParaRPr lang="vi-VN" dirty="0"/>
          </a:p>
          <a:p>
            <a:r>
              <a:rPr lang="vi-VN" dirty="0"/>
              <a:t>p(y)dy = p(x)dx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8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2143-E541-5F4C-B729-EE5E5EC9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histogram equalization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21EE-FC46-4C4B-8396-CAFCBAE88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3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8F469-15DD-0E44-9C3B-60E7BA7D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568" y="436612"/>
            <a:ext cx="4287958" cy="5927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4345B8-4733-5046-B6FA-602834B4F590}"/>
              </a:ext>
            </a:extLst>
          </p:cNvPr>
          <p:cNvSpPr txBox="1"/>
          <p:nvPr/>
        </p:nvSpPr>
        <p:spPr>
          <a:xfrm>
            <a:off x="374905" y="6169967"/>
            <a:ext cx="705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Campos, Gabriel </a:t>
            </a:r>
            <a:r>
              <a:rPr lang="en-US" sz="1200" dirty="0" err="1"/>
              <a:t>Fillipe</a:t>
            </a:r>
            <a:r>
              <a:rPr lang="en-US" sz="1200" dirty="0"/>
              <a:t> </a:t>
            </a:r>
            <a:r>
              <a:rPr lang="en-US" sz="1200" dirty="0" err="1"/>
              <a:t>Centini</a:t>
            </a:r>
            <a:r>
              <a:rPr lang="en-US" sz="1200" dirty="0"/>
              <a:t>, et al. "Machine learning </a:t>
            </a:r>
            <a:r>
              <a:rPr lang="en-US" sz="1200" dirty="0" err="1"/>
              <a:t>hyperparameter</a:t>
            </a:r>
            <a:r>
              <a:rPr lang="en-US" sz="1200" dirty="0"/>
              <a:t> selection for Contrast Limited Adaptive Histogram Equalization." </a:t>
            </a:r>
            <a:r>
              <a:rPr lang="en-US" sz="1200" i="1" dirty="0"/>
              <a:t>EURASIP Journal on Image and Video Processing</a:t>
            </a:r>
            <a:r>
              <a:rPr lang="en-US" sz="1200" dirty="0"/>
              <a:t> 2019.1 (2019): 59.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54E1EB-78D5-7649-8E22-86DBAE61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9408" cy="1445387"/>
          </a:xfrm>
        </p:spPr>
        <p:txBody>
          <a:bodyPr>
            <a:normAutofit fontScale="90000"/>
          </a:bodyPr>
          <a:lstStyle/>
          <a:p>
            <a:r>
              <a:rPr lang="en-US" dirty="0"/>
              <a:t>Contrast Limited Adaptive Histogram Equalization (CLAHE)</a:t>
            </a:r>
          </a:p>
        </p:txBody>
      </p:sp>
    </p:spTree>
    <p:extLst>
      <p:ext uri="{BB962C8B-B14F-4D97-AF65-F5344CB8AC3E}">
        <p14:creationId xmlns:p14="http://schemas.microsoft.com/office/powerpoint/2010/main" val="3792152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111B-A971-9B47-BAB2-1119168A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Matching (Specification)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7E441-1D44-A743-AE68-C3CAA5E6B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Biến đổi biểu đồ mức xám theo một biểu đồ mức xám định trước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5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FE1365-71CD-2942-BDA7-81014272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Calibri Light" panose="020F0302020204030204" pitchFamily="34" charset="0"/>
                <a:cs typeface="Calibri Light" panose="020F0302020204030204" pitchFamily="34" charset="0"/>
              </a:rPr>
              <a:t>Histogram matching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8BC38-F1E6-C44D-A774-9A05A1494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3" r="54026"/>
          <a:stretch/>
        </p:blipFill>
        <p:spPr>
          <a:xfrm>
            <a:off x="1167384" y="1655022"/>
            <a:ext cx="2645664" cy="2211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8E581-10ED-1E40-BF66-EE925CC0C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3" t="26153"/>
          <a:stretch/>
        </p:blipFill>
        <p:spPr>
          <a:xfrm>
            <a:off x="7015594" y="1920240"/>
            <a:ext cx="2673998" cy="194676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6755EB-8EDB-B446-993D-758B1F4151DE}"/>
              </a:ext>
            </a:extLst>
          </p:cNvPr>
          <p:cNvSpPr/>
          <p:nvPr/>
        </p:nvSpPr>
        <p:spPr>
          <a:xfrm>
            <a:off x="4915972" y="2880360"/>
            <a:ext cx="1557979" cy="356616"/>
          </a:xfrm>
          <a:prstGeom prst="rightArrow">
            <a:avLst>
              <a:gd name="adj1" fmla="val 243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B611AB-6C69-F044-B0C9-45CD4E7D6C37}"/>
              </a:ext>
            </a:extLst>
          </p:cNvPr>
          <p:cNvGrpSpPr/>
          <p:nvPr/>
        </p:nvGrpSpPr>
        <p:grpSpPr>
          <a:xfrm>
            <a:off x="1295400" y="4535424"/>
            <a:ext cx="2855195" cy="1847088"/>
            <a:chOff x="1460773" y="4727448"/>
            <a:chExt cx="2314917" cy="13727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14B67C-9A1D-E24B-8433-7E8CC39E6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425"/>
            <a:stretch/>
          </p:blipFill>
          <p:spPr>
            <a:xfrm>
              <a:off x="1460773" y="4727448"/>
              <a:ext cx="2314917" cy="13727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88CC85-6E99-9A46-A76A-F8A40854BF05}"/>
                </a:ext>
              </a:extLst>
            </p:cNvPr>
            <p:cNvSpPr/>
            <p:nvPr/>
          </p:nvSpPr>
          <p:spPr>
            <a:xfrm>
              <a:off x="1627632" y="4727448"/>
              <a:ext cx="2148058" cy="557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D3992E2E-F8E5-A14D-BCCF-AD98DFA91A98}"/>
              </a:ext>
            </a:extLst>
          </p:cNvPr>
          <p:cNvSpPr/>
          <p:nvPr/>
        </p:nvSpPr>
        <p:spPr>
          <a:xfrm>
            <a:off x="4434840" y="3995928"/>
            <a:ext cx="4059936" cy="1746504"/>
          </a:xfrm>
          <a:prstGeom prst="bentUpArrow">
            <a:avLst>
              <a:gd name="adj1" fmla="val 3221"/>
              <a:gd name="adj2" fmla="val 6863"/>
              <a:gd name="adj3" fmla="val 18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2B2BE1-0A7C-3046-A582-771568442E99}"/>
                  </a:ext>
                </a:extLst>
              </p:cNvPr>
              <p:cNvSpPr txBox="1"/>
              <p:nvPr/>
            </p:nvSpPr>
            <p:spPr>
              <a:xfrm>
                <a:off x="1121964" y="4350758"/>
                <a:ext cx="758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2B2BE1-0A7C-3046-A582-771568442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64" y="4350758"/>
                <a:ext cx="75847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B657DB-3A39-CC4F-B1FD-4FA5B1BCF0D7}"/>
              </a:ext>
            </a:extLst>
          </p:cNvPr>
          <p:cNvSpPr txBox="1"/>
          <p:nvPr/>
        </p:nvSpPr>
        <p:spPr>
          <a:xfrm>
            <a:off x="3850513" y="61978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z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BB7E2-2A62-144F-87B3-BCC0A200BE1F}"/>
              </a:ext>
            </a:extLst>
          </p:cNvPr>
          <p:cNvSpPr txBox="1"/>
          <p:nvPr/>
        </p:nvSpPr>
        <p:spPr>
          <a:xfrm>
            <a:off x="128016" y="29077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source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2AE85-A427-ED4D-AECC-D1603DB0DF08}"/>
              </a:ext>
            </a:extLst>
          </p:cNvPr>
          <p:cNvSpPr txBox="1"/>
          <p:nvPr/>
        </p:nvSpPr>
        <p:spPr>
          <a:xfrm>
            <a:off x="173736" y="540410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template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1AB225-FDA4-3F4F-ACAA-7F3A74F1D73C}"/>
              </a:ext>
            </a:extLst>
          </p:cNvPr>
          <p:cNvCxnSpPr/>
          <p:nvPr/>
        </p:nvCxnSpPr>
        <p:spPr>
          <a:xfrm flipH="1">
            <a:off x="4608576" y="3995928"/>
            <a:ext cx="2935224" cy="14081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719B3F-BDEB-AF4C-BC93-C209342C862E}"/>
              </a:ext>
            </a:extLst>
          </p:cNvPr>
          <p:cNvSpPr txBox="1"/>
          <p:nvPr/>
        </p:nvSpPr>
        <p:spPr>
          <a:xfrm>
            <a:off x="5084064" y="224942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T(r)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E8237-89F5-FE41-89AD-D73BABC27E27}"/>
              </a:ext>
            </a:extLst>
          </p:cNvPr>
          <p:cNvSpPr txBox="1"/>
          <p:nvPr/>
        </p:nvSpPr>
        <p:spPr>
          <a:xfrm>
            <a:off x="6784848" y="60624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G(z)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5BEA67-DA37-734E-A6A4-675532E2E518}"/>
                  </a:ext>
                </a:extLst>
              </p:cNvPr>
              <p:cNvSpPr txBox="1"/>
              <p:nvPr/>
            </p:nvSpPr>
            <p:spPr>
              <a:xfrm>
                <a:off x="5770591" y="4330684"/>
                <a:ext cx="91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5BEA67-DA37-734E-A6A4-675532E2E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591" y="4330684"/>
                <a:ext cx="91409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8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C8CD-62AF-BA42-927D-C825956C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Cách thực hiện histogram matching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CE77C-9AE6-BF49-8E6E-A47FAD9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336" y="2225854"/>
            <a:ext cx="4515612" cy="744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95182-6625-D545-B5DF-EC52608A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47935"/>
            <a:ext cx="2428748" cy="67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99BC1D-0BD8-8344-94A6-F93DB1ADA68E}"/>
              </a:ext>
            </a:extLst>
          </p:cNvPr>
          <p:cNvSpPr txBox="1"/>
          <p:nvPr/>
        </p:nvSpPr>
        <p:spPr>
          <a:xfrm>
            <a:off x="1005840" y="2001843"/>
            <a:ext cx="736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vi-VN" dirty="0"/>
              <a:t>Tính histogram của source p</a:t>
            </a:r>
            <a:r>
              <a:rPr lang="vi-VN" baseline="-25000" dirty="0"/>
              <a:t>r</a:t>
            </a:r>
            <a:r>
              <a:rPr lang="vi-VN" dirty="0"/>
              <a:t>(r) và thực hiện histogram equalization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E054D-0AFD-A440-9E10-EB0E12F6721A}"/>
              </a:ext>
            </a:extLst>
          </p:cNvPr>
          <p:cNvSpPr txBox="1"/>
          <p:nvPr/>
        </p:nvSpPr>
        <p:spPr>
          <a:xfrm>
            <a:off x="960120" y="3108960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vi-VN" dirty="0"/>
              <a:t>Tính histogram của template p</a:t>
            </a:r>
            <a:r>
              <a:rPr lang="vi-VN" baseline="-25000" dirty="0"/>
              <a:t>z</a:t>
            </a:r>
            <a:r>
              <a:rPr lang="vi-VN" dirty="0"/>
              <a:t>(z)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93153-81A4-D740-A923-382628D65CF8}"/>
              </a:ext>
            </a:extLst>
          </p:cNvPr>
          <p:cNvSpPr txBox="1"/>
          <p:nvPr/>
        </p:nvSpPr>
        <p:spPr>
          <a:xfrm>
            <a:off x="1005840" y="4425696"/>
            <a:ext cx="5565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vi-VN" dirty="0"/>
              <a:t>Với mỗi giá trị s</a:t>
            </a:r>
            <a:r>
              <a:rPr lang="vi-VN" baseline="-25000" dirty="0"/>
              <a:t>k</a:t>
            </a:r>
            <a:r>
              <a:rPr lang="vi-VN" dirty="0"/>
              <a:t>, tìm z</a:t>
            </a:r>
            <a:r>
              <a:rPr lang="vi-VN" baseline="-25000" dirty="0"/>
              <a:t>q </a:t>
            </a:r>
            <a:r>
              <a:rPr lang="vi-VN" dirty="0"/>
              <a:t>theo (2) sao cho G(z</a:t>
            </a:r>
            <a:r>
              <a:rPr lang="vi-VN" baseline="-25000" dirty="0"/>
              <a:t>q</a:t>
            </a:r>
            <a:r>
              <a:rPr lang="vi-VN" dirty="0"/>
              <a:t>) ~ s</a:t>
            </a:r>
            <a:r>
              <a:rPr lang="vi-VN" baseline="-25000" dirty="0"/>
              <a:t>k</a:t>
            </a:r>
            <a:endParaRPr lang="vi-VN" dirty="0"/>
          </a:p>
          <a:p>
            <a:endParaRPr lang="vi-VN" dirty="0"/>
          </a:p>
          <a:p>
            <a:r>
              <a:rPr lang="vi-VN" dirty="0"/>
              <a:t>4. Thực hiện biến đổi:</a:t>
            </a:r>
          </a:p>
          <a:p>
            <a:r>
              <a:rPr lang="vi-VN" dirty="0"/>
              <a:t>		r </a:t>
            </a:r>
            <a:r>
              <a:rPr lang="vi-VN" dirty="0">
                <a:sym typeface="Wingdings" pitchFamily="2" charset="2"/>
              </a:rPr>
              <a:t> </a:t>
            </a:r>
            <a:r>
              <a:rPr lang="vi-VN" dirty="0"/>
              <a:t>s</a:t>
            </a:r>
            <a:r>
              <a:rPr lang="vi-VN" baseline="-25000" dirty="0"/>
              <a:t>k</a:t>
            </a:r>
            <a:r>
              <a:rPr lang="vi-VN" dirty="0">
                <a:sym typeface="Wingdings" pitchFamily="2" charset="2"/>
              </a:rPr>
              <a:t>  </a:t>
            </a:r>
            <a:r>
              <a:rPr lang="vi-VN" dirty="0"/>
              <a:t>z</a:t>
            </a:r>
            <a:r>
              <a:rPr lang="vi-VN" baseline="-25000" dirty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1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B1458F-294F-7748-B1CE-9D7094EA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73101"/>
            <a:ext cx="10515600" cy="1325563"/>
          </a:xfrm>
        </p:spPr>
        <p:txBody>
          <a:bodyPr/>
          <a:lstStyle/>
          <a:p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FD1F1-711E-1E49-BF18-AB375FB6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Xử lý ảnh - INT3404 1 - DiepNg - 2019 UET.VNU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63160-C336-DE4D-BF17-48EB6D84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B798-0FFE-6D49-972C-07CB5C747B64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AFAEF6-56A3-C648-93E2-574B6C205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85009"/>
              </p:ext>
            </p:extLst>
          </p:nvPr>
        </p:nvGraphicFramePr>
        <p:xfrm>
          <a:off x="388520" y="1333397"/>
          <a:ext cx="11414959" cy="502295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43756">
                  <a:extLst>
                    <a:ext uri="{9D8B030D-6E8A-4147-A177-3AD203B41FA5}">
                      <a16:colId xmlns:a16="http://schemas.microsoft.com/office/drawing/2014/main" val="3803651082"/>
                    </a:ext>
                  </a:extLst>
                </a:gridCol>
                <a:gridCol w="5513874">
                  <a:extLst>
                    <a:ext uri="{9D8B030D-6E8A-4147-A177-3AD203B41FA5}">
                      <a16:colId xmlns:a16="http://schemas.microsoft.com/office/drawing/2014/main" val="2534359574"/>
                    </a:ext>
                  </a:extLst>
                </a:gridCol>
                <a:gridCol w="5257329">
                  <a:extLst>
                    <a:ext uri="{9D8B030D-6E8A-4147-A177-3AD203B41FA5}">
                      <a16:colId xmlns:a16="http://schemas.microsoft.com/office/drawing/2014/main" val="2917458572"/>
                    </a:ext>
                  </a:extLst>
                </a:gridCol>
              </a:tblGrid>
              <a:tr h="2071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Tuần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Nội dung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Yêu cầu đối với sinh viên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2268104051"/>
                  </a:ext>
                </a:extLst>
              </a:tr>
              <a:tr h="43969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Giới thiệu môn học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Làm quen với OpenCV + Python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Cài đặt môi trường: Python 3, OpenCV 3, Numpy, Jupyter Notebook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1667570547"/>
                  </a:ext>
                </a:extLst>
              </a:tr>
              <a:tr h="22312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solidFill>
                            <a:schemeClr val="tx1"/>
                          </a:solidFill>
                          <a:effectLst/>
                        </a:rPr>
                        <a:t>Phép toán điểm (Point operations)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200" dirty="0">
                          <a:solidFill>
                            <a:schemeClr val="tx1"/>
                          </a:solidFill>
                          <a:effectLst/>
                        </a:rPr>
                        <a:t>- Contrast adjustment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851" marR="38851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solidFill>
                            <a:schemeClr val="tx1"/>
                          </a:solidFill>
                          <a:effectLst/>
                        </a:rPr>
                        <a:t>Làm bài tập 1: điều chỉnh gamma tìm contrast hợp lý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354920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Histogram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vi-VN" sz="1200" dirty="0">
                          <a:effectLst/>
                        </a:rPr>
                        <a:t>- Histogram equalization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vi-VN" sz="1200" dirty="0">
                          <a:effectLst/>
                        </a:rPr>
                        <a:t>- Phân loại ảnh dùng so sánh histogram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Thực hành ở nhà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94523"/>
                  </a:ext>
                </a:extLst>
              </a:tr>
              <a:tr h="20715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Ghép ảnh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Thực hành ở nhà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402893480"/>
                  </a:ext>
                </a:extLst>
              </a:tr>
              <a:tr h="43969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Phép lọc trong không gian điểm ảnh (linear processing filtering)</a:t>
                      </a:r>
                      <a:endParaRPr lang="en-US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- làm mịn, làm sắc ảnh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vi-VN" sz="1200" dirty="0">
                          <a:effectLst/>
                        </a:rPr>
                        <a:t>- tìm cạnh (edge detection)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Thực hành ở nhà</a:t>
                      </a:r>
                      <a:endParaRPr lang="en-US" sz="12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Tìm hiểu thêm các phép lọc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3495037645"/>
                  </a:ext>
                </a:extLst>
              </a:tr>
              <a:tr h="243391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Các phép toán hình thái</a:t>
                      </a:r>
                      <a:r>
                        <a:rPr lang="en-US" sz="1200" dirty="0">
                          <a:effectLst/>
                        </a:rPr>
                        <a:t> (</a:t>
                      </a:r>
                      <a:r>
                        <a:rPr lang="vi-VN" sz="1200" dirty="0">
                          <a:effectLst/>
                        </a:rPr>
                        <a:t>Erosion, Dilation, Opening, Closing)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vi-VN" sz="1200" dirty="0">
                          <a:effectLst/>
                        </a:rPr>
                        <a:t>- tìm biển số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Làm bài tập 2: tìm barcode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124867615"/>
                  </a:ext>
                </a:extLst>
              </a:tr>
              <a:tr h="32977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Chuyển đổi không gian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vi-VN" sz="1200" dirty="0">
                          <a:effectLst/>
                        </a:rPr>
                        <a:t>- miền tần số (Fourier)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vi-VN" sz="1200" dirty="0">
                          <a:effectLst/>
                        </a:rPr>
                        <a:t>- Hough transform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Thực hành ở nhà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3474009523"/>
                  </a:ext>
                </a:extLst>
              </a:tr>
              <a:tr h="54962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Phân vùng (segmentation) - depth estimation - threshold-based</a:t>
                      </a:r>
                      <a:endParaRPr lang="en-US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- watershed/grabcut</a:t>
                      </a:r>
                      <a:endParaRPr lang="en-US" sz="1200" dirty="0">
                        <a:effectLst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Đăng ký thực hiện bài tập lớn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3939931096"/>
                  </a:ext>
                </a:extLst>
              </a:tr>
              <a:tr h="41431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Mô hình màu</a:t>
                      </a:r>
                      <a:endParaRPr lang="en-US" sz="12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Chuyển đổi giữa các mô hình màu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Làm bài tập 3: Chuyển đổi mô hình màu và thực hiện phân vùng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2002170594"/>
                  </a:ext>
                </a:extLst>
              </a:tr>
              <a:tr h="65954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Mô hình nhiễu</a:t>
                      </a:r>
                      <a:r>
                        <a:rPr lang="en-US" sz="1200" dirty="0">
                          <a:effectLst/>
                        </a:rPr>
                        <a:t> -</a:t>
                      </a:r>
                      <a:r>
                        <a:rPr lang="vi-VN" sz="1200" dirty="0">
                          <a:effectLst/>
                        </a:rPr>
                        <a:t>Giảm nhiễu -Khôi phục ảnh</a:t>
                      </a:r>
                      <a:r>
                        <a:rPr lang="en-US" sz="1200" dirty="0">
                          <a:effectLst/>
                        </a:rPr>
                        <a:t> -</a:t>
                      </a:r>
                      <a:r>
                        <a:rPr lang="vi-VN" sz="1200" dirty="0">
                          <a:effectLst/>
                        </a:rPr>
                        <a:t>Giảm nhiễu chu kỳ</a:t>
                      </a:r>
                      <a:endParaRPr lang="en-US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- Ước lượng hàm Degration</a:t>
                      </a:r>
                      <a:r>
                        <a:rPr lang="en-US" sz="1200" dirty="0">
                          <a:effectLst/>
                        </a:rPr>
                        <a:t> -</a:t>
                      </a:r>
                      <a:r>
                        <a:rPr lang="vi-VN" sz="1200" dirty="0">
                          <a:effectLst/>
                        </a:rPr>
                        <a:t>Hàm lọc ngược, hàm lọc Wiener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Thực hành ở nhà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489213664"/>
                  </a:ext>
                </a:extLst>
              </a:tr>
              <a:tr h="21984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Template matching</a:t>
                      </a:r>
                      <a:r>
                        <a:rPr lang="en-US" sz="1200" dirty="0">
                          <a:effectLst/>
                        </a:rPr>
                        <a:t> -</a:t>
                      </a:r>
                      <a:r>
                        <a:rPr lang="vi-VN" sz="1200" dirty="0">
                          <a:effectLst/>
                        </a:rPr>
                        <a:t>Tìm ảnh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Làm bài tập 4: puzzle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2835859816"/>
                  </a:ext>
                </a:extLst>
              </a:tr>
              <a:tr h="20715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Nén ảnh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Thực hành ở nhà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2384367590"/>
                  </a:ext>
                </a:extLst>
              </a:tr>
              <a:tr h="21984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Hướng dẫn thực hiện đồ án môn học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Trình bày đồ án môn học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3521864853"/>
                  </a:ext>
                </a:extLst>
              </a:tr>
              <a:tr h="21984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Hướng dẫn thực hiện đồ án môn học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Trình bày đồ án môn học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570016952"/>
                  </a:ext>
                </a:extLst>
              </a:tr>
              <a:tr h="20715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Tổng kết cuối kỳ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Ôn tập</a:t>
                      </a:r>
                      <a:endParaRPr lang="en-US" sz="1200" dirty="0">
                        <a:effectLst/>
                      </a:endParaRPr>
                    </a:p>
                  </a:txBody>
                  <a:tcPr marL="38851" marR="38851" marT="0" marB="0"/>
                </a:tc>
                <a:extLst>
                  <a:ext uri="{0D108BD9-81ED-4DB2-BD59-A6C34878D82A}">
                    <a16:rowId xmlns:a16="http://schemas.microsoft.com/office/drawing/2014/main" val="2721844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488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C6CC-82BA-0149-9B62-28CCCDE9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37DE7-231C-D749-BBB3-F8A93CB39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4" t="65067" r="14805" b="8000"/>
          <a:stretch/>
        </p:blipFill>
        <p:spPr>
          <a:xfrm>
            <a:off x="838200" y="1854514"/>
            <a:ext cx="4395216" cy="2479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DB603-8D91-EB49-BF59-EF78B63F0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9" t="6666" r="16950" b="51067"/>
          <a:stretch/>
        </p:blipFill>
        <p:spPr>
          <a:xfrm>
            <a:off x="5658466" y="2006286"/>
            <a:ext cx="3923878" cy="3574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081ADF-77F2-C44E-813F-8B0F7920E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9" t="48800" r="40322" b="30134"/>
          <a:stretch/>
        </p:blipFill>
        <p:spPr>
          <a:xfrm>
            <a:off x="9496467" y="2627007"/>
            <a:ext cx="2005585" cy="1535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1533D-0632-F24A-8CD8-AC114818DAAF}"/>
              </a:ext>
            </a:extLst>
          </p:cNvPr>
          <p:cNvSpPr txBox="1"/>
          <p:nvPr/>
        </p:nvSpPr>
        <p:spPr>
          <a:xfrm>
            <a:off x="8247888" y="1725546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173D79-DB87-954A-B7F8-9B0A9C388B55}"/>
              </a:ext>
            </a:extLst>
          </p:cNvPr>
          <p:cNvSpPr txBox="1"/>
          <p:nvPr/>
        </p:nvSpPr>
        <p:spPr>
          <a:xfrm>
            <a:off x="6480872" y="397812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FE16D-30B7-114F-B7C8-526B8DE4FE13}"/>
              </a:ext>
            </a:extLst>
          </p:cNvPr>
          <p:cNvSpPr txBox="1"/>
          <p:nvPr/>
        </p:nvSpPr>
        <p:spPr>
          <a:xfrm>
            <a:off x="7140957" y="452771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baseline="30000" dirty="0">
                <a:solidFill>
                  <a:srgbClr val="C0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20356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F22B03-6F06-4D4E-8AF4-B3ABC898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br>
              <a:rPr lang="en-US" dirty="0"/>
            </a:br>
            <a:r>
              <a:rPr lang="en-US" dirty="0"/>
              <a:t>using histogram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9BE42-6286-6D4E-8A02-D245E66F3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82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8584-5F77-B640-A8E0-1251B0D0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Giới thiệu bài toán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946C1-0A6D-E343-BCFA-F53E8F87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4111"/>
          </a:xfrm>
        </p:spPr>
        <p:txBody>
          <a:bodyPr/>
          <a:lstStyle/>
          <a:p>
            <a:r>
              <a:rPr lang="vi-VN" dirty="0"/>
              <a:t>Tìm ảnh trong tập dữ liệu ảnh gần giống với ảnh đầu vào nhất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2F72C-AF2D-8C4E-9EF9-1474AD30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024" y="2927514"/>
            <a:ext cx="3973242" cy="3482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B4F126-A27F-0A4B-86A3-96652A9A0AEF}"/>
              </a:ext>
            </a:extLst>
          </p:cNvPr>
          <p:cNvSpPr txBox="1"/>
          <p:nvPr/>
        </p:nvSpPr>
        <p:spPr>
          <a:xfrm>
            <a:off x="5989320" y="250895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Dataset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16316-983A-DE48-AA4A-D34DD2095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34" y="3108960"/>
            <a:ext cx="1364878" cy="1145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B6FEF8-63BE-1747-87B4-5452FB028032}"/>
              </a:ext>
            </a:extLst>
          </p:cNvPr>
          <p:cNvSpPr txBox="1"/>
          <p:nvPr/>
        </p:nvSpPr>
        <p:spPr>
          <a:xfrm>
            <a:off x="1664208" y="273405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Input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34061-EA70-6C4B-965D-6B682A70E022}"/>
              </a:ext>
            </a:extLst>
          </p:cNvPr>
          <p:cNvSpPr txBox="1"/>
          <p:nvPr/>
        </p:nvSpPr>
        <p:spPr>
          <a:xfrm>
            <a:off x="1618488" y="5632704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r>
              <a:rPr lang="vi-VN" dirty="0">
                <a:sym typeface="Wingdings" pitchFamily="2" charset="2"/>
              </a:rPr>
              <a:t>Bài toán sắp xếp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2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361DA-92D3-A04C-88D2-6F403766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2: </a:t>
            </a:r>
            <a:r>
              <a:rPr lang="vi-VN" dirty="0"/>
              <a:t>Phép toán trên điểm ảnh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5CBBA7-4A88-3E4F-8F08-697231E9A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/>
              <a:t>Lấy mẫu, lượng tử hoá</a:t>
            </a:r>
          </a:p>
          <a:p>
            <a:r>
              <a:rPr lang="vi-VN" dirty="0"/>
              <a:t>Biến đổi trên điểm ảnh </a:t>
            </a:r>
            <a:r>
              <a:rPr lang="vi-VN" dirty="0">
                <a:sym typeface="Wingdings" pitchFamily="2" charset="2"/>
              </a:rPr>
              <a:t> chỉnh độ sáng, độ tương phản</a:t>
            </a:r>
            <a:endParaRPr lang="vi-VN" dirty="0"/>
          </a:p>
          <a:p>
            <a:pPr lvl="1"/>
            <a:r>
              <a:rPr lang="vi-VN" dirty="0"/>
              <a:t>Gamma</a:t>
            </a:r>
          </a:p>
          <a:p>
            <a:pPr lvl="1"/>
            <a:r>
              <a:rPr lang="vi-VN" dirty="0"/>
              <a:t>Piecewise linear transformation</a:t>
            </a:r>
          </a:p>
          <a:p>
            <a:pPr lvl="1"/>
            <a:r>
              <a:rPr lang="vi-VN" dirty="0"/>
              <a:t>Negation</a:t>
            </a:r>
          </a:p>
          <a:p>
            <a:r>
              <a:rPr lang="vi-VN" dirty="0"/>
              <a:t>Kết hợp ảnh</a:t>
            </a:r>
          </a:p>
          <a:p>
            <a:pPr lvl="1"/>
            <a:r>
              <a:rPr lang="vi-VN" dirty="0"/>
              <a:t>Tính trung bình</a:t>
            </a:r>
          </a:p>
          <a:p>
            <a:pPr lvl="1"/>
            <a:r>
              <a:rPr lang="vi-VN" dirty="0"/>
              <a:t>Trừ background</a:t>
            </a:r>
          </a:p>
          <a:p>
            <a:r>
              <a:rPr lang="vi-VN" dirty="0"/>
              <a:t>Bài tập về nhà:</a:t>
            </a:r>
          </a:p>
          <a:p>
            <a:pPr lvl="1"/>
            <a:r>
              <a:rPr lang="vi-VN" dirty="0">
                <a:hlinkClick r:id="rId2"/>
              </a:rPr>
              <a:t>https://forms.gle/ALrnAWc3c6h3dMqU9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901B89-6444-5948-965A-2BB88C11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Xử lý ảnh - INT3404 1 - DiepNg - 2019 UET.VNU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880A8-9CBD-F740-A709-8DA01BBE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B798-0FFE-6D49-972C-07CB5C747B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0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AF839-5A27-4E4A-A786-A8BC072D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Calibri Light" panose="020F0302020204030204" pitchFamily="34" charset="0"/>
                <a:cs typeface="Calibri Light" panose="020F0302020204030204" pitchFamily="34" charset="0"/>
              </a:rPr>
              <a:t>Histogram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4DB21-DF0B-A44A-9CB6-CD8EE57BB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942341-5D80-E649-8DB5-A09768D9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Cách tính histogram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810AF3A-F5CD-1B4A-ACC4-E31B01382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vi-VN" dirty="0"/>
                  <a:t> là mức xám của ảnh f(x, 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vi-VN" dirty="0"/>
                  <a:t> là số điểm ảnh (pixels) có giá trị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endParaRPr lang="vi-VN" dirty="0"/>
              </a:p>
              <a:p>
                <a:r>
                  <a:rPr lang="vi-VN" dirty="0"/>
                  <a:t>Biểu đồ mức xám chưa chuẩn hoá (unnormalized histogram) của f được định nghĩa là:</a:t>
                </a:r>
              </a:p>
              <a:p>
                <a:pPr marL="0" indent="0">
                  <a:buNone/>
                </a:pPr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  <a:p>
                <a:r>
                  <a:rPr lang="vi-VN" dirty="0"/>
                  <a:t>Biểu đồ chuẩn hoá (normalized histogram):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810AF3A-F5CD-1B4A-ACC4-E31B01382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5A107D8-16D1-2640-8C4A-7FBBCABE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18" y="3763979"/>
            <a:ext cx="5663580" cy="855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B0338A-885F-4747-89E9-1CAB77B64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443" y="5400095"/>
            <a:ext cx="2799886" cy="9332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A3909-3437-CB47-B474-FDAD7396BDE5}"/>
              </a:ext>
            </a:extLst>
          </p:cNvPr>
          <p:cNvSpPr txBox="1"/>
          <p:nvPr/>
        </p:nvSpPr>
        <p:spPr>
          <a:xfrm>
            <a:off x="7099610" y="5682076"/>
            <a:ext cx="378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Với M, N là chiều cao và rộng của f</a:t>
            </a:r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E2F85BC-E2B6-364A-ACEB-9CD43F62D8B1}"/>
              </a:ext>
            </a:extLst>
          </p:cNvPr>
          <p:cNvSpPr/>
          <p:nvPr/>
        </p:nvSpPr>
        <p:spPr>
          <a:xfrm>
            <a:off x="3531220" y="5605346"/>
            <a:ext cx="750848" cy="691376"/>
          </a:xfrm>
          <a:custGeom>
            <a:avLst/>
            <a:gdLst>
              <a:gd name="connsiteX0" fmla="*/ 661639 w 750848"/>
              <a:gd name="connsiteY0" fmla="*/ 535259 h 691376"/>
              <a:gd name="connsiteX1" fmla="*/ 639336 w 750848"/>
              <a:gd name="connsiteY1" fmla="*/ 572430 h 691376"/>
              <a:gd name="connsiteX2" fmla="*/ 572429 w 750848"/>
              <a:gd name="connsiteY2" fmla="*/ 617034 h 691376"/>
              <a:gd name="connsiteX3" fmla="*/ 542692 w 750848"/>
              <a:gd name="connsiteY3" fmla="*/ 639337 h 691376"/>
              <a:gd name="connsiteX4" fmla="*/ 512956 w 750848"/>
              <a:gd name="connsiteY4" fmla="*/ 646771 h 691376"/>
              <a:gd name="connsiteX5" fmla="*/ 371707 w 750848"/>
              <a:gd name="connsiteY5" fmla="*/ 683942 h 691376"/>
              <a:gd name="connsiteX6" fmla="*/ 312234 w 750848"/>
              <a:gd name="connsiteY6" fmla="*/ 691376 h 691376"/>
              <a:gd name="connsiteX7" fmla="*/ 178419 w 750848"/>
              <a:gd name="connsiteY7" fmla="*/ 676508 h 691376"/>
              <a:gd name="connsiteX8" fmla="*/ 148682 w 750848"/>
              <a:gd name="connsiteY8" fmla="*/ 661639 h 691376"/>
              <a:gd name="connsiteX9" fmla="*/ 104078 w 750848"/>
              <a:gd name="connsiteY9" fmla="*/ 631903 h 691376"/>
              <a:gd name="connsiteX10" fmla="*/ 89209 w 750848"/>
              <a:gd name="connsiteY10" fmla="*/ 609600 h 691376"/>
              <a:gd name="connsiteX11" fmla="*/ 66907 w 750848"/>
              <a:gd name="connsiteY11" fmla="*/ 572430 h 691376"/>
              <a:gd name="connsiteX12" fmla="*/ 29736 w 750848"/>
              <a:gd name="connsiteY12" fmla="*/ 535259 h 691376"/>
              <a:gd name="connsiteX13" fmla="*/ 22302 w 750848"/>
              <a:gd name="connsiteY13" fmla="*/ 512956 h 691376"/>
              <a:gd name="connsiteX14" fmla="*/ 7434 w 750848"/>
              <a:gd name="connsiteY14" fmla="*/ 490654 h 691376"/>
              <a:gd name="connsiteX15" fmla="*/ 0 w 750848"/>
              <a:gd name="connsiteY15" fmla="*/ 431181 h 691376"/>
              <a:gd name="connsiteX16" fmla="*/ 22302 w 750848"/>
              <a:gd name="connsiteY16" fmla="*/ 275064 h 691376"/>
              <a:gd name="connsiteX17" fmla="*/ 29736 w 750848"/>
              <a:gd name="connsiteY17" fmla="*/ 252761 h 691376"/>
              <a:gd name="connsiteX18" fmla="*/ 66907 w 750848"/>
              <a:gd name="connsiteY18" fmla="*/ 200722 h 691376"/>
              <a:gd name="connsiteX19" fmla="*/ 118946 w 750848"/>
              <a:gd name="connsiteY19" fmla="*/ 126381 h 691376"/>
              <a:gd name="connsiteX20" fmla="*/ 141248 w 750848"/>
              <a:gd name="connsiteY20" fmla="*/ 96644 h 691376"/>
              <a:gd name="connsiteX21" fmla="*/ 163551 w 750848"/>
              <a:gd name="connsiteY21" fmla="*/ 81776 h 691376"/>
              <a:gd name="connsiteX22" fmla="*/ 200721 w 750848"/>
              <a:gd name="connsiteY22" fmla="*/ 52039 h 691376"/>
              <a:gd name="connsiteX23" fmla="*/ 237892 w 750848"/>
              <a:gd name="connsiteY23" fmla="*/ 22303 h 691376"/>
              <a:gd name="connsiteX24" fmla="*/ 267629 w 750848"/>
              <a:gd name="connsiteY24" fmla="*/ 14869 h 691376"/>
              <a:gd name="connsiteX25" fmla="*/ 297365 w 750848"/>
              <a:gd name="connsiteY25" fmla="*/ 0 h 691376"/>
              <a:gd name="connsiteX26" fmla="*/ 490653 w 750848"/>
              <a:gd name="connsiteY26" fmla="*/ 22303 h 691376"/>
              <a:gd name="connsiteX27" fmla="*/ 617034 w 750848"/>
              <a:gd name="connsiteY27" fmla="*/ 118947 h 691376"/>
              <a:gd name="connsiteX28" fmla="*/ 639336 w 750848"/>
              <a:gd name="connsiteY28" fmla="*/ 141249 h 691376"/>
              <a:gd name="connsiteX29" fmla="*/ 661639 w 750848"/>
              <a:gd name="connsiteY29" fmla="*/ 170986 h 691376"/>
              <a:gd name="connsiteX30" fmla="*/ 706243 w 750848"/>
              <a:gd name="connsiteY30" fmla="*/ 245327 h 691376"/>
              <a:gd name="connsiteX31" fmla="*/ 735980 w 750848"/>
              <a:gd name="connsiteY31" fmla="*/ 312234 h 691376"/>
              <a:gd name="connsiteX32" fmla="*/ 750848 w 750848"/>
              <a:gd name="connsiteY32" fmla="*/ 334537 h 691376"/>
              <a:gd name="connsiteX33" fmla="*/ 735980 w 750848"/>
              <a:gd name="connsiteY33" fmla="*/ 423747 h 691376"/>
              <a:gd name="connsiteX34" fmla="*/ 706243 w 750848"/>
              <a:gd name="connsiteY34" fmla="*/ 475786 h 691376"/>
              <a:gd name="connsiteX35" fmla="*/ 646770 w 750848"/>
              <a:gd name="connsiteY35" fmla="*/ 527825 h 691376"/>
              <a:gd name="connsiteX36" fmla="*/ 617034 w 750848"/>
              <a:gd name="connsiteY36" fmla="*/ 557561 h 691376"/>
              <a:gd name="connsiteX37" fmla="*/ 594731 w 750848"/>
              <a:gd name="connsiteY37" fmla="*/ 572430 h 691376"/>
              <a:gd name="connsiteX38" fmla="*/ 527824 w 750848"/>
              <a:gd name="connsiteY38" fmla="*/ 602166 h 691376"/>
              <a:gd name="connsiteX39" fmla="*/ 416312 w 750848"/>
              <a:gd name="connsiteY39" fmla="*/ 617034 h 691376"/>
              <a:gd name="connsiteX40" fmla="*/ 260195 w 750848"/>
              <a:gd name="connsiteY40" fmla="*/ 609600 h 691376"/>
              <a:gd name="connsiteX41" fmla="*/ 170985 w 750848"/>
              <a:gd name="connsiteY41" fmla="*/ 587298 h 691376"/>
              <a:gd name="connsiteX42" fmla="*/ 96643 w 750848"/>
              <a:gd name="connsiteY42" fmla="*/ 557561 h 691376"/>
              <a:gd name="connsiteX43" fmla="*/ 81775 w 750848"/>
              <a:gd name="connsiteY43" fmla="*/ 535259 h 691376"/>
              <a:gd name="connsiteX44" fmla="*/ 74341 w 750848"/>
              <a:gd name="connsiteY44" fmla="*/ 512956 h 691376"/>
              <a:gd name="connsiteX45" fmla="*/ 66907 w 750848"/>
              <a:gd name="connsiteY45" fmla="*/ 498088 h 69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0848" h="691376">
                <a:moveTo>
                  <a:pt x="661639" y="535259"/>
                </a:moveTo>
                <a:cubicBezTo>
                  <a:pt x="654205" y="547649"/>
                  <a:pt x="649988" y="562666"/>
                  <a:pt x="639336" y="572430"/>
                </a:cubicBezTo>
                <a:cubicBezTo>
                  <a:pt x="619577" y="590542"/>
                  <a:pt x="593872" y="600952"/>
                  <a:pt x="572429" y="617034"/>
                </a:cubicBezTo>
                <a:cubicBezTo>
                  <a:pt x="562517" y="624468"/>
                  <a:pt x="553774" y="633796"/>
                  <a:pt x="542692" y="639337"/>
                </a:cubicBezTo>
                <a:cubicBezTo>
                  <a:pt x="533554" y="643906"/>
                  <a:pt x="522800" y="644036"/>
                  <a:pt x="512956" y="646771"/>
                </a:cubicBezTo>
                <a:cubicBezTo>
                  <a:pt x="466430" y="659695"/>
                  <a:pt x="419849" y="676536"/>
                  <a:pt x="371707" y="683942"/>
                </a:cubicBezTo>
                <a:cubicBezTo>
                  <a:pt x="351961" y="686980"/>
                  <a:pt x="332058" y="688898"/>
                  <a:pt x="312234" y="691376"/>
                </a:cubicBezTo>
                <a:cubicBezTo>
                  <a:pt x="286951" y="689570"/>
                  <a:pt x="215758" y="690510"/>
                  <a:pt x="178419" y="676508"/>
                </a:cubicBezTo>
                <a:cubicBezTo>
                  <a:pt x="168042" y="672617"/>
                  <a:pt x="158185" y="667341"/>
                  <a:pt x="148682" y="661639"/>
                </a:cubicBezTo>
                <a:cubicBezTo>
                  <a:pt x="133359" y="652445"/>
                  <a:pt x="118946" y="641815"/>
                  <a:pt x="104078" y="631903"/>
                </a:cubicBezTo>
                <a:cubicBezTo>
                  <a:pt x="99122" y="624469"/>
                  <a:pt x="93945" y="617177"/>
                  <a:pt x="89209" y="609600"/>
                </a:cubicBezTo>
                <a:cubicBezTo>
                  <a:pt x="81551" y="597347"/>
                  <a:pt x="75933" y="583713"/>
                  <a:pt x="66907" y="572430"/>
                </a:cubicBezTo>
                <a:cubicBezTo>
                  <a:pt x="55961" y="558747"/>
                  <a:pt x="29736" y="535259"/>
                  <a:pt x="29736" y="535259"/>
                </a:cubicBezTo>
                <a:cubicBezTo>
                  <a:pt x="27258" y="527825"/>
                  <a:pt x="25806" y="519965"/>
                  <a:pt x="22302" y="512956"/>
                </a:cubicBezTo>
                <a:cubicBezTo>
                  <a:pt x="18306" y="504965"/>
                  <a:pt x="9785" y="499274"/>
                  <a:pt x="7434" y="490654"/>
                </a:cubicBezTo>
                <a:cubicBezTo>
                  <a:pt x="2177" y="471379"/>
                  <a:pt x="2478" y="451005"/>
                  <a:pt x="0" y="431181"/>
                </a:cubicBezTo>
                <a:cubicBezTo>
                  <a:pt x="7530" y="348346"/>
                  <a:pt x="4090" y="353986"/>
                  <a:pt x="22302" y="275064"/>
                </a:cubicBezTo>
                <a:cubicBezTo>
                  <a:pt x="24064" y="267428"/>
                  <a:pt x="26649" y="259964"/>
                  <a:pt x="29736" y="252761"/>
                </a:cubicBezTo>
                <a:cubicBezTo>
                  <a:pt x="64569" y="171484"/>
                  <a:pt x="22288" y="270838"/>
                  <a:pt x="66907" y="200722"/>
                </a:cubicBezTo>
                <a:cubicBezTo>
                  <a:pt x="116617" y="122606"/>
                  <a:pt x="71760" y="157837"/>
                  <a:pt x="118946" y="126381"/>
                </a:cubicBezTo>
                <a:cubicBezTo>
                  <a:pt x="126380" y="116469"/>
                  <a:pt x="132487" y="105405"/>
                  <a:pt x="141248" y="96644"/>
                </a:cubicBezTo>
                <a:cubicBezTo>
                  <a:pt x="147566" y="90326"/>
                  <a:pt x="156403" y="87137"/>
                  <a:pt x="163551" y="81776"/>
                </a:cubicBezTo>
                <a:cubicBezTo>
                  <a:pt x="176245" y="72256"/>
                  <a:pt x="188674" y="62365"/>
                  <a:pt x="200721" y="52039"/>
                </a:cubicBezTo>
                <a:cubicBezTo>
                  <a:pt x="216705" y="38338"/>
                  <a:pt x="216390" y="31518"/>
                  <a:pt x="237892" y="22303"/>
                </a:cubicBezTo>
                <a:cubicBezTo>
                  <a:pt x="247283" y="18278"/>
                  <a:pt x="257717" y="17347"/>
                  <a:pt x="267629" y="14869"/>
                </a:cubicBezTo>
                <a:cubicBezTo>
                  <a:pt x="277541" y="9913"/>
                  <a:pt x="286283" y="0"/>
                  <a:pt x="297365" y="0"/>
                </a:cubicBezTo>
                <a:cubicBezTo>
                  <a:pt x="407916" y="0"/>
                  <a:pt x="419600" y="4540"/>
                  <a:pt x="490653" y="22303"/>
                </a:cubicBezTo>
                <a:cubicBezTo>
                  <a:pt x="545416" y="55160"/>
                  <a:pt x="558517" y="60430"/>
                  <a:pt x="617034" y="118947"/>
                </a:cubicBezTo>
                <a:cubicBezTo>
                  <a:pt x="624468" y="126381"/>
                  <a:pt x="632494" y="133267"/>
                  <a:pt x="639336" y="141249"/>
                </a:cubicBezTo>
                <a:cubicBezTo>
                  <a:pt x="647400" y="150657"/>
                  <a:pt x="654205" y="161074"/>
                  <a:pt x="661639" y="170986"/>
                </a:cubicBezTo>
                <a:cubicBezTo>
                  <a:pt x="677654" y="219032"/>
                  <a:pt x="659512" y="171892"/>
                  <a:pt x="706243" y="245327"/>
                </a:cubicBezTo>
                <a:cubicBezTo>
                  <a:pt x="724639" y="274235"/>
                  <a:pt x="719935" y="280144"/>
                  <a:pt x="735980" y="312234"/>
                </a:cubicBezTo>
                <a:cubicBezTo>
                  <a:pt x="739976" y="320226"/>
                  <a:pt x="745892" y="327103"/>
                  <a:pt x="750848" y="334537"/>
                </a:cubicBezTo>
                <a:cubicBezTo>
                  <a:pt x="748493" y="355732"/>
                  <a:pt x="748434" y="398839"/>
                  <a:pt x="735980" y="423747"/>
                </a:cubicBezTo>
                <a:cubicBezTo>
                  <a:pt x="727045" y="441617"/>
                  <a:pt x="717700" y="459419"/>
                  <a:pt x="706243" y="475786"/>
                </a:cubicBezTo>
                <a:cubicBezTo>
                  <a:pt x="694389" y="492720"/>
                  <a:pt x="659447" y="516556"/>
                  <a:pt x="646770" y="527825"/>
                </a:cubicBezTo>
                <a:cubicBezTo>
                  <a:pt x="636293" y="537138"/>
                  <a:pt x="627677" y="548438"/>
                  <a:pt x="617034" y="557561"/>
                </a:cubicBezTo>
                <a:cubicBezTo>
                  <a:pt x="610250" y="563376"/>
                  <a:pt x="602489" y="567997"/>
                  <a:pt x="594731" y="572430"/>
                </a:cubicBezTo>
                <a:cubicBezTo>
                  <a:pt x="576596" y="582793"/>
                  <a:pt x="546942" y="595794"/>
                  <a:pt x="527824" y="602166"/>
                </a:cubicBezTo>
                <a:cubicBezTo>
                  <a:pt x="490884" y="614479"/>
                  <a:pt x="456426" y="613387"/>
                  <a:pt x="416312" y="617034"/>
                </a:cubicBezTo>
                <a:cubicBezTo>
                  <a:pt x="364273" y="614556"/>
                  <a:pt x="311914" y="615869"/>
                  <a:pt x="260195" y="609600"/>
                </a:cubicBezTo>
                <a:cubicBezTo>
                  <a:pt x="229766" y="605912"/>
                  <a:pt x="200064" y="596991"/>
                  <a:pt x="170985" y="587298"/>
                </a:cubicBezTo>
                <a:cubicBezTo>
                  <a:pt x="115866" y="568926"/>
                  <a:pt x="140398" y="579439"/>
                  <a:pt x="96643" y="557561"/>
                </a:cubicBezTo>
                <a:cubicBezTo>
                  <a:pt x="91687" y="550127"/>
                  <a:pt x="85771" y="543250"/>
                  <a:pt x="81775" y="535259"/>
                </a:cubicBezTo>
                <a:cubicBezTo>
                  <a:pt x="78271" y="528250"/>
                  <a:pt x="77251" y="520232"/>
                  <a:pt x="74341" y="512956"/>
                </a:cubicBezTo>
                <a:cubicBezTo>
                  <a:pt x="72283" y="507811"/>
                  <a:pt x="69385" y="503044"/>
                  <a:pt x="66907" y="49808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C8767-508E-E343-9C79-839E60724C7F}"/>
              </a:ext>
            </a:extLst>
          </p:cNvPr>
          <p:cNvSpPr txBox="1"/>
          <p:nvPr/>
        </p:nvSpPr>
        <p:spPr>
          <a:xfrm>
            <a:off x="3264408" y="6473952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0070C0"/>
                </a:solidFill>
              </a:rPr>
              <a:t>Xác suất của mức xám trong ảnh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0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6231-4A29-6848-9D43-9E9D3D54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43A9C-6239-0842-B6FF-24CE078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1297048"/>
            <a:ext cx="8663488" cy="5149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C8F707-F82C-534C-A982-0F487F2A74D0}"/>
              </a:ext>
            </a:extLst>
          </p:cNvPr>
          <p:cNvSpPr txBox="1"/>
          <p:nvPr/>
        </p:nvSpPr>
        <p:spPr>
          <a:xfrm>
            <a:off x="8620019" y="644652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Image credit: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3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FA97-5187-8142-966F-097AD2F0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2A288-F8A0-894F-A5A8-4885D7D77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Cân bằng biểu đồ mức xám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4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820A00-B00D-BF4B-ACF6-D383464E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Calibri Light" panose="020F0302020204030204" pitchFamily="34" charset="0"/>
                <a:cs typeface="Calibri Light" panose="020F0302020204030204" pitchFamily="34" charset="0"/>
              </a:rPr>
              <a:t>Cân bằng histogram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06711-1558-BF4D-A6C8-F72C701D2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3" r="54026"/>
          <a:stretch/>
        </p:blipFill>
        <p:spPr>
          <a:xfrm>
            <a:off x="1295400" y="1855280"/>
            <a:ext cx="3532632" cy="2953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B29FA-0D9A-7C40-8546-ADAE10A63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3" t="26153"/>
          <a:stretch/>
        </p:blipFill>
        <p:spPr>
          <a:xfrm>
            <a:off x="6492240" y="1855279"/>
            <a:ext cx="4056888" cy="295355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53891E3-985E-0A41-A692-2A12A1BE8EF2}"/>
              </a:ext>
            </a:extLst>
          </p:cNvPr>
          <p:cNvSpPr/>
          <p:nvPr/>
        </p:nvSpPr>
        <p:spPr>
          <a:xfrm>
            <a:off x="5248656" y="3332058"/>
            <a:ext cx="1124712" cy="416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EF142-C709-BF4F-B70C-D6BF4284A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28" y="4973429"/>
            <a:ext cx="8991600" cy="18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0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C9983-8689-DF40-95EF-214033F0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507478"/>
            <a:ext cx="3820160" cy="1065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2EC91-23BE-6D43-8ECF-F6FA20FD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3908656"/>
            <a:ext cx="3209544" cy="1906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16451-359E-A845-AE5B-BF208FAC6BE3}"/>
              </a:ext>
            </a:extLst>
          </p:cNvPr>
          <p:cNvSpPr txBox="1"/>
          <p:nvPr/>
        </p:nvSpPr>
        <p:spPr>
          <a:xfrm>
            <a:off x="7827264" y="202996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For discrete values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55104-5AF4-594F-83B2-85DBDC7A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256" y="2677255"/>
            <a:ext cx="1945640" cy="725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20F9A-27DB-3A4A-B8EB-E5F0610F2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445" y="4026106"/>
            <a:ext cx="6102341" cy="89763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DA9496E-2FD5-1D41-A86A-7AF24111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Calibri Light" panose="020F0302020204030204" pitchFamily="34" charset="0"/>
                <a:cs typeface="Calibri Light" panose="020F0302020204030204" pitchFamily="34" charset="0"/>
              </a:rPr>
              <a:t>Cân bằng histogram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6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794</Words>
  <Application>Microsoft Macintosh PowerPoint</Application>
  <PresentationFormat>Widescreen</PresentationFormat>
  <Paragraphs>142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Yu Mincho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Xử lý ảnh INT3404 1</vt:lpstr>
      <vt:lpstr>Lịch trình</vt:lpstr>
      <vt:lpstr>Ôn lại tuần 2: Phép toán trên điểm ảnh</vt:lpstr>
      <vt:lpstr>Histogram</vt:lpstr>
      <vt:lpstr>Cách tính histogram</vt:lpstr>
      <vt:lpstr>Ví dụ </vt:lpstr>
      <vt:lpstr>Histogram equalization</vt:lpstr>
      <vt:lpstr>Cân bằng histogram</vt:lpstr>
      <vt:lpstr>Cân bằng histogram</vt:lpstr>
      <vt:lpstr>Ví dụ:</vt:lpstr>
      <vt:lpstr>PowerPoint Presentation</vt:lpstr>
      <vt:lpstr>Histogram sau khi cân bằng</vt:lpstr>
      <vt:lpstr>Ví dụ:</vt:lpstr>
      <vt:lpstr>PowerPoint Presentation</vt:lpstr>
      <vt:lpstr>Adaptive histogram equalization</vt:lpstr>
      <vt:lpstr>Contrast Limited Adaptive Histogram Equalization (CLAHE)</vt:lpstr>
      <vt:lpstr>Histogram Matching (Specification)</vt:lpstr>
      <vt:lpstr>Histogram matching</vt:lpstr>
      <vt:lpstr>Cách thực hiện histogram matching</vt:lpstr>
      <vt:lpstr>PowerPoint Presentation</vt:lpstr>
      <vt:lpstr>Image classification using histogram</vt:lpstr>
      <vt:lpstr>Giới thiệu bài toán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Xử lý ảnh INT3404 1</dc:title>
  <dc:creator>Dao Thanh Chung</dc:creator>
  <cp:lastModifiedBy>Dao Thanh Chung</cp:lastModifiedBy>
  <cp:revision>15</cp:revision>
  <dcterms:created xsi:type="dcterms:W3CDTF">2019-09-14T08:54:09Z</dcterms:created>
  <dcterms:modified xsi:type="dcterms:W3CDTF">2019-09-16T03:27:38Z</dcterms:modified>
</cp:coreProperties>
</file>